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charts/chart2.xml" ContentType="application/vnd.openxmlformats-officedocument.drawingml.chart+xml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6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lang="fr-CH" sz="1300" spc="-1" strike="noStrike">
                <a:latin typeface="Arial"/>
              </a:defRPr>
            </a:pPr>
            <a:r>
              <a:rPr b="0" lang="fr-CH" sz="1300" spc="-1" strike="noStrike">
                <a:latin typeface="Arial"/>
              </a:rPr>
              <a:t>Lidar Classification differences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2012_LAUS</c:v>
                </c:pt>
              </c:strCache>
            </c:strRef>
          </c:tx>
          <c:spPr>
            <a:solidFill>
              <a:srgbClr val="ed1c24"/>
            </a:solidFill>
            <a:ln>
              <a:noFill/>
            </a:ln>
          </c:spPr>
          <c:invertIfNegative val="0"/>
          <c:dLbls>
            <c:numFmt formatCode="#,##0" sourceLinked="1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5"/>
                <c:pt idx="0">
                  <c:v>1. Non classifié</c:v>
                </c:pt>
                <c:pt idx="1">
                  <c:v>2. Sol (imperméable)</c:v>
                </c:pt>
                <c:pt idx="2">
                  <c:v>3. Sol (perméable)</c:v>
                </c:pt>
                <c:pt idx="3">
                  <c:v>4. Végétation basse (&lt;1m)</c:v>
                </c:pt>
                <c:pt idx="4">
                  <c:v>5. Végétation (&gt;1m)</c:v>
                </c:pt>
                <c:pt idx="5">
                  <c:v>6. Bâtiments et couverts</c:v>
                </c:pt>
                <c:pt idx="6">
                  <c:v>7. Low Point</c:v>
                </c:pt>
                <c:pt idx="7">
                  <c:v>9. Eau</c:v>
                </c:pt>
                <c:pt idx="8">
                  <c:v>10. ponts et passerelles</c:v>
                </c:pt>
                <c:pt idx="9">
                  <c:v>11. Mobilier urbain</c:v>
                </c:pt>
                <c:pt idx="10">
                  <c:v>12. overlap (bord des bandes)</c:v>
                </c:pt>
                <c:pt idx="11">
                  <c:v>13. vehicules - objets temporaires</c:v>
                </c:pt>
                <c:pt idx="12">
                  <c:v>14. grues</c:v>
                </c:pt>
                <c:pt idx="13">
                  <c:v>15. lignes aeriennes, mats, antennes</c:v>
                </c:pt>
                <c:pt idx="14">
                  <c:v>16. Noise - bruit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5"/>
                <c:pt idx="0">
                  <c:v>0</c:v>
                </c:pt>
                <c:pt idx="1">
                  <c:v>6968020</c:v>
                </c:pt>
                <c:pt idx="2">
                  <c:v>7706923</c:v>
                </c:pt>
                <c:pt idx="3">
                  <c:v>487229</c:v>
                </c:pt>
                <c:pt idx="4">
                  <c:v>4543075</c:v>
                </c:pt>
                <c:pt idx="5">
                  <c:v>11012433</c:v>
                </c:pt>
                <c:pt idx="6">
                  <c:v>2417697</c:v>
                </c:pt>
                <c:pt idx="7">
                  <c:v>8978</c:v>
                </c:pt>
                <c:pt idx="8">
                  <c:v>15048</c:v>
                </c:pt>
                <c:pt idx="9">
                  <c:v>32522</c:v>
                </c:pt>
                <c:pt idx="10">
                  <c:v>7767173</c:v>
                </c:pt>
                <c:pt idx="11">
                  <c:v>453670</c:v>
                </c:pt>
                <c:pt idx="12">
                  <c:v>2196</c:v>
                </c:pt>
                <c:pt idx="13">
                  <c:v>16492</c:v>
                </c:pt>
                <c:pt idx="14">
                  <c:v>1930692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2015_VAUD</c:v>
                </c:pt>
              </c:strCache>
            </c:strRef>
          </c:tx>
          <c:spPr>
            <a:solidFill>
              <a:srgbClr val="72bf44"/>
            </a:solidFill>
            <a:ln>
              <a:noFill/>
            </a:ln>
          </c:spPr>
          <c:invertIfNegative val="0"/>
          <c:dLbls>
            <c:numFmt formatCode="#,##0" sourceLinked="1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5"/>
                <c:pt idx="0">
                  <c:v>1. Non classifié</c:v>
                </c:pt>
                <c:pt idx="1">
                  <c:v>2. Sol (imperméable)</c:v>
                </c:pt>
                <c:pt idx="2">
                  <c:v>3. Sol (perméable)</c:v>
                </c:pt>
                <c:pt idx="3">
                  <c:v>4. Végétation basse (&lt;1m)</c:v>
                </c:pt>
                <c:pt idx="4">
                  <c:v>5. Végétation (&gt;1m)</c:v>
                </c:pt>
                <c:pt idx="5">
                  <c:v>6. Bâtiments et couverts</c:v>
                </c:pt>
                <c:pt idx="6">
                  <c:v>7. Low Point</c:v>
                </c:pt>
                <c:pt idx="7">
                  <c:v>9. Eau</c:v>
                </c:pt>
                <c:pt idx="8">
                  <c:v>10. ponts et passerelles</c:v>
                </c:pt>
                <c:pt idx="9">
                  <c:v>11. Mobilier urbain</c:v>
                </c:pt>
                <c:pt idx="10">
                  <c:v>12. overlap (bord des bandes)</c:v>
                </c:pt>
                <c:pt idx="11">
                  <c:v>13. vehicules - objets temporaires</c:v>
                </c:pt>
                <c:pt idx="12">
                  <c:v>14. grues</c:v>
                </c:pt>
                <c:pt idx="13">
                  <c:v>15. lignes aeriennes, mats, antennes</c:v>
                </c:pt>
                <c:pt idx="14">
                  <c:v>16. Noise - bruit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5"/>
                <c:pt idx="0">
                  <c:v>548558</c:v>
                </c:pt>
                <c:pt idx="1">
                  <c:v>7784105</c:v>
                </c:pt>
                <c:pt idx="2">
                  <c:v/>
                </c:pt>
                <c:pt idx="3">
                  <c:v>243738</c:v>
                </c:pt>
                <c:pt idx="4">
                  <c:v>5192859</c:v>
                </c:pt>
                <c:pt idx="5">
                  <c:v>4781464</c:v>
                </c:pt>
                <c:pt idx="6">
                  <c:v/>
                </c:pt>
                <c:pt idx="7">
                  <c:v>72</c:v>
                </c:pt>
                <c:pt idx="8">
                  <c:v>291</c:v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2017_GEN</c:v>
                </c:pt>
              </c:strCache>
            </c:strRef>
          </c:tx>
          <c:spPr>
            <a:solidFill>
              <a:srgbClr val="fff200"/>
            </a:solidFill>
            <a:ln>
              <a:noFill/>
            </a:ln>
          </c:spPr>
          <c:invertIfNegative val="0"/>
          <c:dLbls>
            <c:numFmt formatCode="#,##0" sourceLinked="1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5"/>
                <c:pt idx="0">
                  <c:v>1. Non classifié</c:v>
                </c:pt>
                <c:pt idx="1">
                  <c:v>2. Sol (imperméable)</c:v>
                </c:pt>
                <c:pt idx="2">
                  <c:v>3. Sol (perméable)</c:v>
                </c:pt>
                <c:pt idx="3">
                  <c:v>4. Végétation basse (&lt;1m)</c:v>
                </c:pt>
                <c:pt idx="4">
                  <c:v>5. Végétation (&gt;1m)</c:v>
                </c:pt>
                <c:pt idx="5">
                  <c:v>6. Bâtiments et couverts</c:v>
                </c:pt>
                <c:pt idx="6">
                  <c:v>7. Low Point</c:v>
                </c:pt>
                <c:pt idx="7">
                  <c:v>9. Eau</c:v>
                </c:pt>
                <c:pt idx="8">
                  <c:v>10. ponts et passerelles</c:v>
                </c:pt>
                <c:pt idx="9">
                  <c:v>11. Mobilier urbain</c:v>
                </c:pt>
                <c:pt idx="10">
                  <c:v>12. overlap (bord des bandes)</c:v>
                </c:pt>
                <c:pt idx="11">
                  <c:v>13. vehicules - objets temporaires</c:v>
                </c:pt>
                <c:pt idx="12">
                  <c:v>14. grues</c:v>
                </c:pt>
                <c:pt idx="13">
                  <c:v>15. lignes aeriennes, mats, antennes</c:v>
                </c:pt>
                <c:pt idx="14">
                  <c:v>16. Noise - bruit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15"/>
                <c:pt idx="0">
                  <c:v>34994</c:v>
                </c:pt>
                <c:pt idx="1">
                  <c:v>3424456</c:v>
                </c:pt>
                <c:pt idx="2">
                  <c:v/>
                </c:pt>
                <c:pt idx="3">
                  <c:v>1201339</c:v>
                </c:pt>
                <c:pt idx="4">
                  <c:v>10423869</c:v>
                </c:pt>
                <c:pt idx="5">
                  <c:v>4487</c:v>
                </c:pt>
                <c:pt idx="6">
                  <c:v>170</c:v>
                </c:pt>
                <c:pt idx="7">
                  <c:v>6497</c:v>
                </c:pt>
                <c:pt idx="8">
                  <c:v>11084</c:v>
                </c:pt>
                <c:pt idx="9">
                  <c:v/>
                </c:pt>
                <c:pt idx="10">
                  <c:v>785123</c:v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>6214609</c:v>
                </c:pt>
              </c:numCache>
            </c:numRef>
          </c:val>
        </c:ser>
        <c:gapWidth val="100"/>
        <c:overlap val="0"/>
        <c:axId val="11998840"/>
        <c:axId val="29069606"/>
      </c:barChart>
      <c:catAx>
        <c:axId val="11998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lang="fr-CH" sz="1000" spc="-1" strike="noStrike">
                <a:latin typeface="Arial"/>
              </a:defRPr>
            </a:pPr>
          </a:p>
        </c:txPr>
        <c:crossAx val="29069606"/>
        <c:crosses val="autoZero"/>
        <c:auto val="1"/>
        <c:lblAlgn val="ctr"/>
        <c:lblOffset val="100"/>
      </c:catAx>
      <c:valAx>
        <c:axId val="29069606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#,##0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lang="fr-CH" sz="1000" spc="-1" strike="noStrike">
                <a:latin typeface="Arial"/>
              </a:defRPr>
            </a:pPr>
          </a:p>
        </c:txPr>
        <c:crossAx val="11998840"/>
        <c:crosses val="autoZero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lang="fr-CH" sz="1000" spc="-1" strike="noStrike">
              <a:latin typeface="Arial"/>
            </a:defRPr>
          </a:pPr>
        </a:p>
      </c:txPr>
    </c:legend>
    <c:plotVisOnly val="1"/>
    <c:dispBlanksAs val="gap"/>
  </c:chart>
  <c:spPr>
    <a:solidFill>
      <a:srgbClr val="ffffff"/>
    </a:solidFill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1080000"/>
            <a:ext cx="9071640" cy="801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316800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5086080"/>
            <a:ext cx="292068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1080000"/>
            <a:ext cx="9071640" cy="801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CH" sz="5860" spc="-1" strike="noStrike">
                <a:solidFill>
                  <a:srgbClr val="ffffff"/>
                </a:solidFill>
                <a:latin typeface="Arial"/>
              </a:rPr>
              <a:t>Click to edit the title text </a:t>
            </a:r>
            <a:r>
              <a:rPr b="0" lang="fr-CH" sz="586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CH" sz="426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fr-CH" sz="426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51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CH" sz="426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fr-CH" sz="426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CH" sz="426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fr-CH" sz="426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CH" sz="426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fr-CH" sz="426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CH" sz="426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fr-CH" sz="426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CH" sz="426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fr-CH" sz="426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CH" sz="426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fr-CH" sz="42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</p:spPr>
        <p:txBody>
          <a:bodyPr lIns="0" rIns="0" tIns="0" bIns="0"/>
          <a:p>
            <a:r>
              <a:rPr b="0" lang="fr-CH" sz="1400" spc="-1" strike="noStrike">
                <a:solidFill>
                  <a:srgbClr val="ffffff"/>
                </a:solidFill>
                <a:latin typeface="Times New Roman"/>
              </a:rPr>
              <a:t> </a:t>
            </a:r>
            <a:endParaRPr b="0" lang="fr-CH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fr-CH" sz="1400" spc="-1" strike="noStrike">
                <a:solidFill>
                  <a:srgbClr val="ffffff"/>
                </a:solidFill>
                <a:latin typeface="Times New Roman"/>
              </a:rPr>
              <a:t> </a:t>
            </a:r>
            <a:endParaRPr b="0" lang="fr-CH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</p:spPr>
        <p:txBody>
          <a:bodyPr lIns="0" rIns="0" tIns="0" bIns="0"/>
          <a:p>
            <a:pPr algn="r"/>
            <a:fld id="{E6DAB393-C46A-4AFB-A89E-FF7ABBEA2E72}" type="slidenum">
              <a:rPr b="0" lang="fr-CH" sz="1400" spc="-1" strike="noStrike">
                <a:solidFill>
                  <a:srgbClr val="ffffff"/>
                </a:solidFill>
                <a:latin typeface="Times New Roman"/>
              </a:rPr>
              <a:t>15</a:t>
            </a:fld>
            <a:endParaRPr b="0" lang="fr-CH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Click to edit the outline text format</a:t>
            </a:r>
            <a:endParaRPr b="0" lang="fr-CH" sz="26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fr-CH" sz="1400" spc="-1" strike="noStrike">
                <a:latin typeface="Times New Roman"/>
              </a:rPr>
              <a:t> 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fr-CH" sz="1400" spc="-1" strike="noStrike">
                <a:latin typeface="Times New Roman"/>
              </a:rPr>
              <a:t> 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52C713F-05F0-4D45-B53D-8844DEF47D6E}" type="slidenum">
              <a:rPr b="0" lang="fr-CH" sz="1400" spc="-1" strike="noStrike">
                <a:latin typeface="Times New Roman"/>
              </a:rPr>
              <a:t>1</a:t>
            </a:fld>
            <a:endParaRPr b="0" lang="fr-CH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763280" y="-1184040"/>
            <a:ext cx="6553800" cy="6553800"/>
          </a:xfrm>
          <a:prstGeom prst="rect">
            <a:avLst/>
          </a:prstGeom>
          <a:ln>
            <a:noFill/>
          </a:ln>
        </p:spPr>
      </p:pic>
      <p:sp>
        <p:nvSpPr>
          <p:cNvPr id="83" name="TextShape 1"/>
          <p:cNvSpPr txBox="1"/>
          <p:nvPr/>
        </p:nvSpPr>
        <p:spPr>
          <a:xfrm>
            <a:off x="504000" y="1080000"/>
            <a:ext cx="9071640" cy="172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5860" spc="-1" strike="noStrike">
                <a:solidFill>
                  <a:srgbClr val="ffffff"/>
                </a:solidFill>
                <a:latin typeface="Arial"/>
              </a:rPr>
              <a:t>POC BIOMONITORING </a:t>
            </a:r>
            <a:endParaRPr b="0" lang="fr-CH" sz="586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365760" y="2668320"/>
            <a:ext cx="9071640" cy="36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3200" spc="-1" strike="noStrike">
                <a:solidFill>
                  <a:srgbClr val="ffffff"/>
                </a:solidFill>
                <a:latin typeface="Arial"/>
              </a:rPr>
              <a:t>Analyse exploratoire pour une agrégation de données Lidar par discrétisation cellulaire en vue d’obtenir des « indicateurs » de bio monitoring sur le territoire de la Ville de Lausanne.</a:t>
            </a:r>
            <a:endParaRPr b="0" lang="fr-CH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Shape 3"/>
          <p:cNvSpPr txBox="1"/>
          <p:nvPr/>
        </p:nvSpPr>
        <p:spPr>
          <a:xfrm>
            <a:off x="1463040" y="6840000"/>
            <a:ext cx="40233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CH" sz="1800" spc="-1" strike="noStrike">
                <a:solidFill>
                  <a:srgbClr val="ffffff"/>
                </a:solidFill>
                <a:latin typeface="Arial"/>
              </a:rPr>
              <a:t>Ville de Lausanne, LEA,   Cadastre</a:t>
            </a:r>
            <a:endParaRPr b="0" lang="fr-CH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fr-CH" sz="1800" spc="-1" strike="noStrike">
                <a:solidFill>
                  <a:srgbClr val="ffffff"/>
                </a:solidFill>
                <a:latin typeface="Arial"/>
              </a:rPr>
              <a:t>CGIL</a:t>
            </a:r>
            <a:r>
              <a:rPr b="0" lang="fr-CH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fr-CH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fr-CH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fr-CH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fr-CH" sz="1800" spc="-1" strike="noStrike">
                <a:solidFill>
                  <a:srgbClr val="ffffff"/>
                </a:solidFill>
                <a:latin typeface="Arial"/>
              </a:rPr>
              <a:t>2 juillet 2020</a:t>
            </a:r>
            <a:endParaRPr b="0" lang="fr-CH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Zone retenue POC</a:t>
            </a:r>
            <a:endParaRPr b="0" lang="fr-CH" sz="44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40080" y="1645920"/>
            <a:ext cx="8778240" cy="548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Zone retenue </a:t>
            </a:r>
            <a:r>
              <a:rPr b="0" lang="fr-CH" sz="4400" spc="-1" strike="noStrike">
                <a:latin typeface="Arial"/>
              </a:rPr>
              <a:t>POC</a:t>
            </a:r>
            <a:endParaRPr b="0" lang="fr-CH" sz="44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548640" y="1604520"/>
            <a:ext cx="9027000" cy="564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Préparation </a:t>
            </a:r>
            <a:r>
              <a:rPr b="0" lang="fr-CH" sz="4400" spc="-1" strike="noStrike">
                <a:latin typeface="Arial"/>
              </a:rPr>
              <a:t>données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29560" y="17013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Chargement de 1243-14-d_color_def.las (1.4GB)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Création des structures de discrétisations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3 échelles : carrés de 100m,10m,1m (hectare,are,m)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Quadtree pas retenu pour ce POC avec objectif initial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Chargement données couverture de sol et Goéland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Préparation d’une couche « perméable » 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« Clipping » données sur zone POC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Nettoyage &amp; filtrage des données</a:t>
            </a:r>
            <a:endParaRPr b="0" lang="fr-CH" sz="26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5067720" y="5734440"/>
            <a:ext cx="4076280" cy="112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1ère analyse </a:t>
            </a:r>
            <a:r>
              <a:rPr b="0" lang="fr-CH" sz="4400" spc="-1" strike="noStrike">
                <a:latin typeface="Arial"/>
              </a:rPr>
              <a:t>données</a:t>
            </a:r>
            <a:endParaRPr b="0" lang="fr-CH" sz="4400" spc="-1" strike="noStrike">
              <a:latin typeface="Arial"/>
            </a:endParaRPr>
          </a:p>
        </p:txBody>
      </p:sp>
      <p:graphicFrame>
        <p:nvGraphicFramePr>
          <p:cNvPr id="119" name="Table 2"/>
          <p:cNvGraphicFramePr/>
          <p:nvPr/>
        </p:nvGraphicFramePr>
        <p:xfrm>
          <a:off x="640080" y="1211040"/>
          <a:ext cx="8372880" cy="6110280"/>
        </p:xfrm>
        <a:graphic>
          <a:graphicData uri="http://schemas.openxmlformats.org/drawingml/2006/table">
            <a:tbl>
              <a:tblPr/>
              <a:tblGrid>
                <a:gridCol w="5363640"/>
                <a:gridCol w="3009600"/>
              </a:tblGrid>
              <a:tr h="349920">
                <a:tc>
                  <a:txBody>
                    <a:bodyPr lIns="90000" rIns="90000" tIns="46800" bIns="46800"/>
                    <a:p>
                      <a:r>
                        <a:rPr b="1" lang="fr-CH" sz="1800" spc="-1" strike="noStrike">
                          <a:latin typeface="Arial"/>
                        </a:rPr>
                        <a:t>LIDAR 2012 LAUSANNE zone POC 1243-14-d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6184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FILENAME 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1243-14-d_color_def.las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File Creation Day/Year:    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226/2012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Min X, Y, Z: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fr-CH" sz="1800" spc="-1" strike="noStrike">
                          <a:latin typeface="Arial"/>
                        </a:rPr>
                        <a:t>536'875, 153'000, 461</a:t>
                      </a:r>
                      <a:endParaRPr b="0" lang="fr-CH" sz="1800" spc="-1" strike="noStrike"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Max X, Y, Z: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fr-CH" sz="1800" spc="-1" strike="noStrike">
                          <a:latin typeface="Arial"/>
                        </a:rPr>
                        <a:t>538'330, 154'000, 641</a:t>
                      </a:r>
                      <a:endParaRPr b="0" lang="fr-CH" sz="1800" spc="-1" strike="noStrike"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DELTA X,Y,Z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1'455, 1’000, 180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Number of Point Records: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31'246'586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Number of m2: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1'454'975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Number of POINTS / M2 (all class):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21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1" i="1" lang="fr-CH" sz="1800" spc="-1" strike="noStrike">
                          <a:latin typeface="Arial"/>
                        </a:rPr>
                        <a:t>Number of High Vegetation POINTS / M2: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1" lang="fr-CH" sz="1800" spc="-1" strike="noStrike">
                          <a:latin typeface="Arial"/>
                        </a:rPr>
                        <a:t>3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Ground (2)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6'968'020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Low Vegetation (3)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7'706'923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Medium Vegetation (4)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487'229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High Vegetation (5)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4'543'075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Building (6)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11'012'433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1ère analyse </a:t>
            </a:r>
            <a:r>
              <a:rPr b="0" lang="fr-CH" sz="4400" spc="-1" strike="noStrike">
                <a:latin typeface="Arial"/>
              </a:rPr>
              <a:t>données</a:t>
            </a:r>
            <a:endParaRPr b="0" lang="fr-CH" sz="4400" spc="-1" strike="noStrike">
              <a:latin typeface="Arial"/>
            </a:endParaRPr>
          </a:p>
        </p:txBody>
      </p:sp>
      <p:graphicFrame>
        <p:nvGraphicFramePr>
          <p:cNvPr id="121" name="Table 2"/>
          <p:cNvGraphicFramePr/>
          <p:nvPr/>
        </p:nvGraphicFramePr>
        <p:xfrm>
          <a:off x="640080" y="1211040"/>
          <a:ext cx="8372880" cy="6110280"/>
        </p:xfrm>
        <a:graphic>
          <a:graphicData uri="http://schemas.openxmlformats.org/drawingml/2006/table">
            <a:tbl>
              <a:tblPr/>
              <a:tblGrid>
                <a:gridCol w="5363640"/>
                <a:gridCol w="3009600"/>
              </a:tblGrid>
              <a:tr h="349920">
                <a:tc>
                  <a:txBody>
                    <a:bodyPr lIns="90000" rIns="90000" tIns="46800" bIns="46800"/>
                    <a:p>
                      <a:r>
                        <a:rPr b="1" lang="fr-CH" sz="1800" spc="-1" strike="noStrike">
                          <a:latin typeface="Arial"/>
                        </a:rPr>
                        <a:t>LIDAR 2015 VAUD zone POC 1243-14-d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6184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FILENAMES 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sz="1000" spc="-1" strike="noStrike">
                          <a:solidFill>
                            <a:srgbClr val="080808"/>
                          </a:solidFill>
                          <a:latin typeface="JetBrains Mono"/>
                          <a:ea typeface="JetBrains Mono"/>
                        </a:rPr>
                        <a:t>2536_1153_MN03.las, 2537_1153_MN03.las, 2538_1153_MN03.las</a:t>
                      </a:r>
                      <a:endParaRPr b="0" lang="fr-CH" sz="10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File Creation Day/Year:    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340/2016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Min X, Y, Z: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fr-CH" sz="1800" spc="-1" strike="noStrike">
                          <a:latin typeface="Arial"/>
                        </a:rPr>
                        <a:t>536'875, 153'000, 461</a:t>
                      </a:r>
                      <a:endParaRPr b="0" lang="fr-CH" sz="1800" spc="-1" strike="noStrike"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Max X, Y, Z: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fr-CH" sz="1800" spc="-1" strike="noStrike">
                          <a:latin typeface="Arial"/>
                        </a:rPr>
                        <a:t>538'330, 154'000, 641</a:t>
                      </a:r>
                      <a:endParaRPr b="0" lang="fr-CH" sz="1800" spc="-1" strike="noStrike"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DELTA X,Y,Z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1'455, 1’000, 180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Number of Point Records: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fr-CH" sz="1800" spc="-1" strike="noStrike">
                          <a:latin typeface="Arial"/>
                        </a:rPr>
                        <a:t>43'362'150</a:t>
                      </a:r>
                      <a:endParaRPr b="0" lang="fr-CH" sz="1800" spc="-1" strike="noStrike"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Number of m2: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1'454'975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Number of POINTS / M2 (all class):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fr-CH" sz="1800" spc="-1" strike="noStrike">
                          <a:latin typeface="Arial"/>
                        </a:rPr>
                        <a:t>30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1" i="1" lang="fr-CH" sz="1800" spc="-1" strike="noStrike">
                          <a:latin typeface="Arial"/>
                        </a:rPr>
                        <a:t>Number of High Vegetation POINTS / M2: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1" lang="fr-CH" sz="1800" spc="-1" strike="noStrike">
                          <a:latin typeface="Arial"/>
                        </a:rPr>
                        <a:t>4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Ground (2)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fr-CH" sz="1800" spc="-1" strike="noStrike">
                          <a:latin typeface="Arial"/>
                        </a:rPr>
                        <a:t>7'784'105</a:t>
                      </a:r>
                      <a:endParaRPr b="0" lang="fr-CH" sz="1800" spc="-1" strike="noStrike"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Low Vegetation (3)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fr-CH" sz="1800" spc="-1" strike="noStrike">
                          <a:latin typeface="Arial"/>
                        </a:rPr>
                        <a:t>243'738</a:t>
                      </a:r>
                      <a:endParaRPr b="0" lang="fr-CH" sz="1800" spc="-1" strike="noStrike"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Medium Vegetation (4)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High Vegetation (5)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fr-CH" sz="1800" spc="-1" strike="noStrike">
                          <a:latin typeface="Arial"/>
                        </a:rPr>
                        <a:t>5'192'859</a:t>
                      </a:r>
                      <a:endParaRPr b="0" lang="fr-CH" sz="1800" spc="-1" strike="noStrike"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fr-CH" sz="1800" spc="-1" strike="noStrike">
                          <a:latin typeface="Arial"/>
                        </a:rPr>
                        <a:t>Building (6) 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fr-CH" sz="1800" spc="-1" strike="noStrike">
                          <a:latin typeface="Arial"/>
                        </a:rPr>
                        <a:t>4'781'464</a:t>
                      </a:r>
                      <a:endParaRPr b="0" lang="fr-CH" sz="1800" spc="-1" strike="noStrike"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"/>
          <p:cNvGraphicFramePr/>
          <p:nvPr/>
        </p:nvGraphicFramePr>
        <p:xfrm>
          <a:off x="335880" y="167400"/>
          <a:ext cx="9209880" cy="736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Comparaison </a:t>
            </a:r>
            <a:r>
              <a:rPr b="0" lang="fr-CH" sz="4400" spc="-1" strike="noStrike">
                <a:latin typeface="Arial"/>
              </a:rPr>
              <a:t>Lidar plus récent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48640" y="17528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CH" sz="2000" spc="-1" strike="noStrike">
                <a:latin typeface="Arial"/>
                <a:ea typeface="Noto Sans CJK SC"/>
              </a:rPr>
              <a:t>LIDAR dans Forêt ~10 km Nord de Genève</a:t>
            </a:r>
            <a:endParaRPr b="0" lang="fr-CH" sz="20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CH" sz="2000" spc="-1" strike="noStrike">
                <a:latin typeface="Arial"/>
                <a:ea typeface="Noto Sans CJK SC"/>
              </a:rPr>
              <a:t>Février 2017 (sans feuilles) avec RIEGL </a:t>
            </a:r>
            <a:r>
              <a:rPr b="1" lang="fr-CH" sz="1400" spc="-1" strike="noStrike">
                <a:latin typeface="Arial"/>
                <a:ea typeface="Noto Sans CJK SC"/>
              </a:rPr>
              <a:t>LMS-Q1560 </a:t>
            </a:r>
            <a:endParaRPr b="0" lang="fr-CH" sz="14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CH" sz="2000" spc="-1" strike="noStrike">
                <a:latin typeface="Arial"/>
                <a:ea typeface="Noto Sans CJK SC"/>
              </a:rPr>
              <a:t>Densité moyenne ~50 points/m²</a:t>
            </a:r>
            <a:endParaRPr b="0" lang="fr-CH" sz="20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CH" sz="2000" spc="-1" strike="noStrike">
                <a:latin typeface="Arial"/>
                <a:ea typeface="Noto Sans CJK SC"/>
              </a:rPr>
              <a:t>Nombre de points en classe Végétation haute par m² : 23 </a:t>
            </a:r>
            <a:endParaRPr b="0" lang="fr-CH" sz="20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CH" sz="2000" spc="-1" strike="noStrike">
                <a:latin typeface="Arial"/>
                <a:ea typeface="Noto Sans CJK SC"/>
              </a:rPr>
              <a:t>7x plus de points par m² dans cette classe que sur zone POC</a:t>
            </a:r>
            <a:endParaRPr b="0" lang="fr-CH" sz="20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CH" sz="20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CH" sz="20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CH" sz="2000" spc="-1" strike="noStrike">
                <a:latin typeface="Arial"/>
                <a:ea typeface="Noto Sans CJK SC"/>
              </a:rPr>
              <a:t>Pas d’orthophoto technique simultanée =&gt; </a:t>
            </a:r>
            <a:endParaRPr b="0" lang="fr-CH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fr-CH" sz="2000" spc="-1" strike="noStrike">
                <a:latin typeface="Arial"/>
                <a:ea typeface="Noto Sans CJK SC"/>
              </a:rPr>
              <a:t>classification de moins bonne qualité, voire erreurs grossières </a:t>
            </a:r>
            <a:endParaRPr b="0" lang="fr-CH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fr-CH" sz="2000" spc="-1" strike="noStrike">
                <a:latin typeface="Arial"/>
                <a:ea typeface="Noto Sans CJK SC"/>
              </a:rPr>
              <a:t>Impossible de faire une colorisation des points correcte</a:t>
            </a:r>
            <a:endParaRPr b="0" lang="fr-CH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fr-CH" sz="2000" spc="-1" strike="noStrike">
                <a:latin typeface="Arial"/>
                <a:ea typeface="Noto Sans CJK SC"/>
              </a:rPr>
              <a:t>Contrôles qualités très difficiles</a:t>
            </a:r>
            <a:endParaRPr b="0" lang="fr-CH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fr-CH" sz="2000" spc="-1" strike="noStrike">
                <a:latin typeface="Arial"/>
                <a:ea typeface="Noto Sans CJK SC"/>
              </a:rPr>
              <a:t>Pas de mesures « near infrared » pour la végétation (4CCD)</a:t>
            </a:r>
            <a:endParaRPr b="0" lang="fr-CH" sz="20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CH" sz="20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CH" sz="20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91040" y="1005840"/>
            <a:ext cx="9100080" cy="576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532440" y="1307520"/>
            <a:ext cx="9057240" cy="573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560160" y="1249200"/>
            <a:ext cx="9110160" cy="576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128400" y="1226520"/>
            <a:ext cx="6917760" cy="601020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Contraintes POC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48640" y="17528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solidFill>
                  <a:srgbClr val="666666"/>
                </a:solidFill>
                <a:latin typeface="Arial"/>
              </a:rPr>
              <a:t>Délai court : f</a:t>
            </a:r>
            <a:r>
              <a:rPr b="0" lang="fr-CH" sz="2600" spc="-1" strike="noStrike">
                <a:solidFill>
                  <a:srgbClr val="666666"/>
                </a:solidFill>
                <a:latin typeface="Arial"/>
              </a:rPr>
              <a:t>enêtre disponibilité ~1 mois/homme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solidFill>
                  <a:srgbClr val="666666"/>
                </a:solidFill>
                <a:latin typeface="Arial"/>
              </a:rPr>
              <a:t>Pas de ressources humaines supplémentaire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solidFill>
                  <a:srgbClr val="666666"/>
                </a:solidFill>
                <a:latin typeface="Arial"/>
              </a:rPr>
              <a:t>Pas de budget disponible à ce stade.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solidFill>
                  <a:srgbClr val="666666"/>
                </a:solidFill>
                <a:latin typeface="Arial"/>
              </a:rPr>
              <a:t>Pas de ressources matérielles supplémentaire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=&gt; Open Source + Open Mind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CH" sz="26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475560" y="4591440"/>
            <a:ext cx="1993320" cy="14238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2560320" y="4827240"/>
            <a:ext cx="1070640" cy="11912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822960" y="5963040"/>
            <a:ext cx="1214280" cy="133812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tretch/>
        </p:blipFill>
        <p:spPr>
          <a:xfrm>
            <a:off x="2286000" y="6087240"/>
            <a:ext cx="1828800" cy="107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451080" y="1285920"/>
            <a:ext cx="9210600" cy="583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236600" y="497880"/>
            <a:ext cx="8362800" cy="689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Conclusions :</a:t>
            </a:r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La discrétisation cellulaire est une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mesure efficace pour rendre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accessible en quelques secondes des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indicateurs pré-calculés portant sur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des volumes de données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considérables.</a:t>
            </a:r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Une nouvelle campagne de mesures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Lidar permettrait en la couplant à une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orthophoto technique (comme en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2012)</a:t>
            </a:r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d’obtenir des informations actualisées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et plus précises d’ordre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environnementale.</a:t>
            </a:r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Une nouvelle campagne avec une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densité de points actuelle, permet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d’envisager sérieusement un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comptage des arbres.</a:t>
            </a:r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Le Lidar est une technologie qui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évolue rapidement avec des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performances qui augmentent d’année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en année.</a:t>
            </a:r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Le volume de données augmentant il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faut acquérir l’infrastructure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matérielle adéquate.</a:t>
            </a:r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Possibilité d’utiliser un capteur 4 CCD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avec un canal infrarouge pour des </a:t>
            </a:r>
            <a:r>
              <a:rPr b="1" lang="fr-CH" sz="2000" spc="-1" strike="noStrike">
                <a:solidFill>
                  <a:srgbClr val="ffffff"/>
                </a:solidFill>
                <a:latin typeface="Arial"/>
                <a:ea typeface="Noto Sans CJK SC"/>
              </a:rPr>
              <a:t>mesures sanitaires à large échelle.</a:t>
            </a:r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endParaRPr b="0" lang="fr-CH" sz="2000" spc="-1" strike="noStrike">
              <a:solidFill>
                <a:srgbClr val="ffffff"/>
              </a:solidFill>
              <a:latin typeface="Arial"/>
            </a:endParaRPr>
          </a:p>
          <a:p>
            <a:endParaRPr b="0" lang="fr-CH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Lidar 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48640" y="15368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LIDAR (Light Detection and Ranging) </a:t>
            </a:r>
            <a:r>
              <a:rPr b="0" i="1" lang="fr-CH" sz="2000" spc="-1" strike="noStrike">
                <a:latin typeface="Arial"/>
              </a:rPr>
              <a:t>technologie qui permet par un système de balayage laser aéroporté, de réaliser des modèles numériques d’altitude de haute précision sur de grandes surfaces en peu de temps</a:t>
            </a:r>
            <a:r>
              <a:rPr b="0" lang="fr-CH" sz="2400" spc="-1" strike="noStrike">
                <a:latin typeface="Arial"/>
              </a:rPr>
              <a:t>.</a:t>
            </a:r>
            <a:endParaRPr b="0" lang="fr-CH" sz="24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LIDAR 2012 sur agglomération lausannoise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~140km2, </a:t>
            </a:r>
            <a:r>
              <a:rPr b="1" lang="fr-CH" sz="2600" spc="-1" strike="noStrike">
                <a:latin typeface="Arial"/>
              </a:rPr>
              <a:t>3.5 milliards</a:t>
            </a:r>
            <a:r>
              <a:rPr b="0" lang="fr-CH" sz="2600" spc="-1" strike="noStrike">
                <a:latin typeface="Arial"/>
              </a:rPr>
              <a:t> de points →BD ~ </a:t>
            </a:r>
            <a:r>
              <a:rPr b="1" lang="fr-CH" sz="2600" spc="-1" strike="noStrike">
                <a:latin typeface="Arial"/>
              </a:rPr>
              <a:t>1.4 TB</a:t>
            </a:r>
            <a:endParaRPr b="0" lang="fr-CH" sz="2600" spc="-1" strike="noStrike">
              <a:latin typeface="Arial"/>
            </a:endParaRPr>
          </a:p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Précision : ~20cm en XY et ~15cm en Z (1σ)</a:t>
            </a:r>
            <a:endParaRPr b="0" lang="fr-CH" sz="26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005840" y="4324320"/>
            <a:ext cx="8046720" cy="280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743200" y="2743200"/>
            <a:ext cx="4653360" cy="386784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Zone retenue </a:t>
            </a:r>
            <a:r>
              <a:rPr b="0" lang="fr-CH" sz="4400" spc="-1" strike="noStrike">
                <a:latin typeface="Arial"/>
              </a:rPr>
              <a:t>POC 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1243-14-d  du LIDAR 2012 </a:t>
            </a:r>
            <a:endParaRPr b="0" lang="fr-CH" sz="26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Zone </a:t>
            </a:r>
            <a:r>
              <a:rPr b="0" lang="fr-CH" sz="4400" spc="-1" strike="noStrike">
                <a:latin typeface="Arial"/>
              </a:rPr>
              <a:t>retenue </a:t>
            </a:r>
            <a:r>
              <a:rPr b="0" lang="fr-CH" sz="4400" spc="-1" strike="noStrike">
                <a:latin typeface="Arial"/>
              </a:rPr>
              <a:t>POC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1243-14-d  du LIDAR 2012 </a:t>
            </a:r>
            <a:endParaRPr b="0" lang="fr-CH" sz="26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530280" y="1440720"/>
            <a:ext cx="9100440" cy="576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Zone retenue POC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600" spc="-1" strike="noStrike">
                <a:latin typeface="Arial"/>
              </a:rPr>
              <a:t>1243-14-d  du LIDAR 2012 </a:t>
            </a:r>
            <a:endParaRPr b="0" lang="fr-CH" sz="26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548640" y="1628640"/>
            <a:ext cx="8961120" cy="567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Zone retenue POC</a:t>
            </a:r>
            <a:endParaRPr b="0" lang="fr-CH" sz="44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751680" y="1768680"/>
            <a:ext cx="8617320" cy="545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Zone retenue POC</a:t>
            </a:r>
            <a:endParaRPr b="0" lang="fr-CH" sz="44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640080" y="1554480"/>
            <a:ext cx="8954280" cy="566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CH" sz="4400" spc="-1" strike="noStrike">
                <a:latin typeface="Arial"/>
              </a:rPr>
              <a:t>Zone retenue POC</a:t>
            </a:r>
            <a:endParaRPr b="0" lang="fr-CH" sz="44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504000" y="1392840"/>
            <a:ext cx="9180360" cy="581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2020-07-01T11:25:26Z</dcterms:created>
  <dc:creator/>
  <dc:description/>
  <dc:language>en-US</dc:language>
  <cp:lastModifiedBy/>
  <dcterms:modified xsi:type="dcterms:W3CDTF">2020-07-02T14:31:03Z</dcterms:modified>
  <cp:revision>13</cp:revision>
  <dc:subject/>
  <dc:title>Blueprint Plans</dc:title>
</cp:coreProperties>
</file>